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Helvetica Neue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6" roundtripDataSignature="AMtx7mgrd1AIcHZ84MPSWqla35spNZor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760C120-2D66-407D-B937-9F91C8E86AD9}">
  <a:tblStyle styleId="{6760C120-2D66-407D-B937-9F91C8E86A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5A4F126-151F-40BB-9B94-17D05467F35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font" Target="fonts/RobotoSlab-regular.fntdata"/><Relationship Id="rId42" Type="http://schemas.openxmlformats.org/officeDocument/2006/relationships/font" Target="fonts/HelveticaNeueLight-regular.fntdata"/><Relationship Id="rId41" Type="http://schemas.openxmlformats.org/officeDocument/2006/relationships/font" Target="fonts/HelveticaNeue-boldItalic.fntdata"/><Relationship Id="rId22" Type="http://schemas.openxmlformats.org/officeDocument/2006/relationships/font" Target="fonts/Roboto-regular.fntdata"/><Relationship Id="rId44" Type="http://schemas.openxmlformats.org/officeDocument/2006/relationships/font" Target="fonts/HelveticaNeueLight-italic.fntdata"/><Relationship Id="rId21" Type="http://schemas.openxmlformats.org/officeDocument/2006/relationships/font" Target="fonts/RobotoSlab-bold.fntdata"/><Relationship Id="rId43" Type="http://schemas.openxmlformats.org/officeDocument/2006/relationships/font" Target="fonts/HelveticaNeueLight-bold.fntdata"/><Relationship Id="rId24" Type="http://schemas.openxmlformats.org/officeDocument/2006/relationships/font" Target="fonts/Roboto-italic.fntdata"/><Relationship Id="rId46" Type="http://customschemas.google.com/relationships/presentationmetadata" Target="metadata"/><Relationship Id="rId23" Type="http://schemas.openxmlformats.org/officeDocument/2006/relationships/font" Target="fonts/Roboto-bold.fntdata"/><Relationship Id="rId45" Type="http://schemas.openxmlformats.org/officeDocument/2006/relationships/font" Target="fonts/HelveticaNeueLigh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Medium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4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3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6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5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8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7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0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9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0ec2d11b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a0ec2d11b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0ec2d11b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a0ec2d11b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ec2d11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ec2d11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ec2d11b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ec2d11b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0ec2d11b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a0ec2d11b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d59c527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a0d59c527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0d59c52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a0d59c52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0ec2d11b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a0ec2d11b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1.jpg"/><Relationship Id="rId5" Type="http://schemas.openxmlformats.org/officeDocument/2006/relationships/image" Target="../media/image3.jpg"/><Relationship Id="rId6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integrity constraints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0ec2d11b1_0_2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INSERT COMMAND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ga0ec2d11b1_0_2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ga0ec2d11b1_0_2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is used to insert records in a table.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is the following: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INSERT INTO db.table values(...., …., …., ….);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0ec2d11b1_0_3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DELETE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COMMAND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ga0ec2d11b1_0_3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ga0ec2d11b1_0_3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is used to delete records in a table.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is the following: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DELETE FROM db.table WHERE condition;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Medium"/>
              <a:buAutoNum type="arabicPeriod"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Data integrity constraints.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AutoNum type="arabicPeriod"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Entity integrity constraints.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AutoNum type="arabicPeriod"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Referential integrity constraints.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AutoNum type="arabicPeriod"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Domain integrity constraints.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AutoNum type="arabicPeriod"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INSERT / DELETE commands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INTEGRITY CONSTRAINTS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are a set of rules in order to ensure the accuracy and consistency of data over it entire lifecycle.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ec2d11b1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ENTITY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INTEGRITY CONSTRAINTS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ec2d11b1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ec2d11b1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a set of rules to ensure that every table MUST have a PRIMARY KEY to make sure that every record is unique and not NULL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ec2d11b1_0_1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ENTITY INTEGRITY CONSTRAINTS COUNTER EXAMPLE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ec2d11b1_0_1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51" name="Google Shape;251;ga0ec2d11b1_0_1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{6760C120-2D66-407D-B937-9F91C8E86AD9}</a:tableStyleId>
              </a:tblPr>
              <a:tblGrid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Last_name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Course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Country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Philippo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Caneto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Philippo</a:t>
                      </a:r>
                      <a:endParaRPr strike="sng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Caneto</a:t>
                      </a:r>
                      <a:endParaRPr strike="sng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WD</a:t>
                      </a:r>
                      <a:endParaRPr strike="sng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IT</a:t>
                      </a:r>
                      <a:endParaRPr strike="sng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Johnson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0ec2d11b1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REFERENTIAL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INTEGRITY CONSTRAINTS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a0ec2d11b1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0ec2d11b1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foreign keys can’t take values which are not contained in the primary keys of the table which is referenced from.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0d59c5275_0_1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OF REFE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RENTIAL ENTITY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a0d59c5275_0_1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65" name="Google Shape;265;ga0d59c5275_0_11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{D5A4F126-151F-40BB-9B94-17D05467F351}</a:tableStyleId>
              </a:tblPr>
              <a:tblGrid>
                <a:gridCol w="1392375"/>
                <a:gridCol w="1392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country_id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country_name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US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United States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MEX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Mexico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Argentina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France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6" name="Google Shape;266;ga0d59c5275_0_11"/>
          <p:cNvSpPr txBox="1"/>
          <p:nvPr/>
        </p:nvSpPr>
        <p:spPr>
          <a:xfrm>
            <a:off x="952500" y="1662275"/>
            <a:ext cx="13074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7" name="Google Shape;267;ga0d59c5275_0_11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{D5A4F126-151F-40BB-9B94-17D05467F351}</a:tableStyleId>
              </a:tblPr>
              <a:tblGrid>
                <a:gridCol w="1392375"/>
                <a:gridCol w="1392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country_id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country_name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US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United States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MEX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Mexico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Argentina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France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68" name="Google Shape;268;ga0d59c5275_0_11"/>
          <p:cNvGraphicFramePr/>
          <p:nvPr/>
        </p:nvGraphicFramePr>
        <p:xfrm>
          <a:off x="53721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{D5A4F126-151F-40BB-9B94-17D05467F351}</a:tableStyleId>
              </a:tblPr>
              <a:tblGrid>
                <a:gridCol w="1392375"/>
                <a:gridCol w="1392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doctor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country_id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Joseph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US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Paul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US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Melanie</a:t>
                      </a:r>
                      <a:endParaRPr sz="1400" u="none" cap="none" strike="sng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TK</a:t>
                      </a:r>
                      <a:endParaRPr sz="1400" u="none" cap="none" strike="sng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Cynthia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9" name="Google Shape;269;ga0d59c5275_0_11"/>
          <p:cNvSpPr txBox="1"/>
          <p:nvPr/>
        </p:nvSpPr>
        <p:spPr>
          <a:xfrm>
            <a:off x="5372100" y="1662275"/>
            <a:ext cx="13074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Doctors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a0d59c5275_0_11"/>
          <p:cNvSpPr txBox="1"/>
          <p:nvPr/>
        </p:nvSpPr>
        <p:spPr>
          <a:xfrm>
            <a:off x="952500" y="4253075"/>
            <a:ext cx="3216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country_id is PRIMARY KEY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a0d59c5275_0_11"/>
          <p:cNvSpPr txBox="1"/>
          <p:nvPr/>
        </p:nvSpPr>
        <p:spPr>
          <a:xfrm>
            <a:off x="5372100" y="4253075"/>
            <a:ext cx="3216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country_id is FOREIGN KEY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0d59c5275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DOMAIN INTEGRITY CONSTRAINTS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ga0d59c5275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a0d59c5275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 the values inside a column MUST be of the same type.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0ec2d11b1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DOMAIN INTEGRITY CONSTRAINTS EXAMPLE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ga0ec2d11b1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85" name="Google Shape;285;ga0ec2d11b1_0_12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{6760C120-2D66-407D-B937-9F91C8E86AD9}</a:tableStyleId>
              </a:tblPr>
              <a:tblGrid>
                <a:gridCol w="1265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Arkansas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FL</a:t>
                      </a:r>
                      <a:endParaRPr strike="sng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California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North Dakota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